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5"/>
  </p:notesMasterIdLst>
  <p:handoutMasterIdLst>
    <p:handoutMasterId r:id="rId16"/>
  </p:handoutMasterIdLst>
  <p:sldIdLst>
    <p:sldId id="397" r:id="rId4"/>
    <p:sldId id="411" r:id="rId5"/>
    <p:sldId id="413" r:id="rId6"/>
    <p:sldId id="260" r:id="rId7"/>
    <p:sldId id="259" r:id="rId8"/>
    <p:sldId id="407" r:id="rId9"/>
    <p:sldId id="408" r:id="rId10"/>
    <p:sldId id="266" r:id="rId11"/>
    <p:sldId id="267" r:id="rId12"/>
    <p:sldId id="414" r:id="rId13"/>
    <p:sldId id="400" r:id="rId14"/>
  </p:sldIdLst>
  <p:sldSz cx="12190413" cy="6859588"/>
  <p:notesSz cx="6858000" cy="9144000"/>
  <p:embeddedFontLst>
    <p:embeddedFont>
      <p:font typeface="Inter-Regular" panose="020B0604020202020204" charset="0"/>
      <p:regular r:id="rId17"/>
      <p:bold r:id="rId18"/>
    </p:embeddedFont>
    <p:embeddedFont>
      <p:font typeface="맑은 고딕" panose="020B0503020000020004" pitchFamily="34" charset="-127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mbria" panose="02040503050406030204" pitchFamily="18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58" d="100"/>
          <a:sy n="58" d="100"/>
        </p:scale>
        <p:origin x="952" y="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9/16/2026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;p1">
            <a:extLst>
              <a:ext uri="{FF2B5EF4-FFF2-40B4-BE49-F238E27FC236}">
                <a16:creationId xmlns:a16="http://schemas.microsoft.com/office/drawing/2014/main" id="{802B6B9F-0625-C31F-8559-B40D0BCE94F7}"/>
              </a:ext>
            </a:extLst>
          </p:cNvPr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49372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48" y="3834225"/>
            <a:ext cx="7191375" cy="974464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48" y="5262802"/>
            <a:ext cx="7191375" cy="414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881595-F919-20D6-9038-1E59BE7FA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1386" y="2622853"/>
            <a:ext cx="1959697" cy="10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722721-3686-99FB-0F08-FB12EFC3644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503367" y="195749"/>
            <a:ext cx="126672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25794" y="2039478"/>
            <a:ext cx="10457062" cy="47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</a:t>
            </a:r>
            <a:r>
              <a:rPr lang="en-US" altLang="en-US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B:The </a:t>
            </a:r>
            <a:r>
              <a:rPr lang="en-US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of decentralized production in promoting energy security, access to</a:t>
            </a:r>
          </a:p>
          <a:p>
            <a:pPr algn="ctr"/>
            <a:r>
              <a:rPr lang="en-US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energy, and consumer empowerment</a:t>
            </a:r>
          </a:p>
          <a:p>
            <a:pPr algn="ctr"/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Illegal Microgrids in Lebanon: From Informal Diesel Supply to a Regulated Path</a:t>
            </a:r>
          </a:p>
          <a:p>
            <a:pPr algn="ctr"/>
            <a:endParaRPr lang="en-US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Sorina Mortada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Lebanon Electricity Regulatory Authority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Sorina.mortada@gmail.com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3200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WFER IX  |  24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BA55C-ED29-C1AC-F51C-30033B36D0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794" y="343288"/>
            <a:ext cx="1955728" cy="105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AC0495D-92FC-B7F7-242E-C9224604EDBB}"/>
              </a:ext>
            </a:extLst>
          </p:cNvPr>
          <p:cNvSpPr txBox="1">
            <a:spLocks/>
          </p:cNvSpPr>
          <p:nvPr/>
        </p:nvSpPr>
        <p:spPr>
          <a:xfrm>
            <a:off x="2472245" y="1233413"/>
            <a:ext cx="5268685" cy="49148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tariff subsidies with a highly burden on the national budget until 2021</a:t>
            </a:r>
          </a:p>
          <a:p>
            <a:pPr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gap between electricity demand and supply.</a:t>
            </a:r>
          </a:p>
          <a:p>
            <a:pPr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is covered by self-generation:</a:t>
            </a:r>
          </a:p>
          <a:p>
            <a:pPr lvl="1"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 individual diesel generators (legal if power less than 1.5 MW and if Ministry of Environment’s minimum environmental standards are complied with.</a:t>
            </a:r>
          </a:p>
          <a:p>
            <a:pPr lvl="1"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Neighborhood-level diesel generators (informal).</a:t>
            </a:r>
          </a:p>
          <a:p>
            <a:pPr algn="just">
              <a:buClrTx/>
            </a:pPr>
            <a:r>
              <a:rPr lang="en-US" sz="32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neighborhood-level generated electricity is done through informal networks (not connected to the national grid).</a:t>
            </a:r>
          </a:p>
          <a:p>
            <a:pPr algn="just">
              <a:buClrTx/>
            </a:pPr>
            <a:endParaRPr lang="en-US" sz="32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endParaRPr lang="en-US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989A0452-7B72-F2FD-24C0-2E665CA3FC65}"/>
              </a:ext>
            </a:extLst>
          </p:cNvPr>
          <p:cNvSpPr txBox="1">
            <a:spLocks/>
          </p:cNvSpPr>
          <p:nvPr/>
        </p:nvSpPr>
        <p:spPr>
          <a:xfrm>
            <a:off x="421466" y="-113480"/>
            <a:ext cx="8995410" cy="83413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Status-Electricity Sector</a:t>
            </a:r>
          </a:p>
        </p:txBody>
      </p: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B65B999F-ECA9-E964-6E69-497FAD8AC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026" y="1233413"/>
            <a:ext cx="2953271" cy="2274019"/>
          </a:xfrm>
          <a:prstGeom prst="ellipse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497A6E2-9D32-6CFF-66C1-F71244F20576}"/>
              </a:ext>
            </a:extLst>
          </p:cNvPr>
          <p:cNvSpPr/>
          <p:nvPr/>
        </p:nvSpPr>
        <p:spPr>
          <a:xfrm>
            <a:off x="182836" y="3590307"/>
            <a:ext cx="20409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Source: https://magazine.com.lb/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C56898A-8314-D506-4B9E-B8673E7C8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468" y="1128357"/>
            <a:ext cx="3532094" cy="2354141"/>
          </a:xfrm>
          <a:prstGeom prst="rect">
            <a:avLst/>
          </a:prstGeom>
          <a:ln w="3175" cap="sq">
            <a:solidFill>
              <a:schemeClr val="accent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D7A6F8B-A5AD-63A6-FB83-670763FF576D}"/>
              </a:ext>
            </a:extLst>
          </p:cNvPr>
          <p:cNvSpPr/>
          <p:nvPr/>
        </p:nvSpPr>
        <p:spPr>
          <a:xfrm>
            <a:off x="8989217" y="6245767"/>
            <a:ext cx="14157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Source: AI Generated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4BC92A-CD88-CF74-2DEF-4CF7DEFBB031}"/>
              </a:ext>
            </a:extLst>
          </p:cNvPr>
          <p:cNvSpPr/>
          <p:nvPr/>
        </p:nvSpPr>
        <p:spPr>
          <a:xfrm>
            <a:off x="8928971" y="3511405"/>
            <a:ext cx="22188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Source: https://www.bytheeast.com/</a:t>
            </a:r>
          </a:p>
        </p:txBody>
      </p:sp>
      <p:pic>
        <p:nvPicPr>
          <p:cNvPr id="30" name="Content Placeholder 6">
            <a:extLst>
              <a:ext uri="{FF2B5EF4-FFF2-40B4-BE49-F238E27FC236}">
                <a16:creationId xmlns:a16="http://schemas.microsoft.com/office/drawing/2014/main" id="{88B2D5FB-9F83-99EA-8CA1-51F857045C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111989" y="3756712"/>
            <a:ext cx="3719052" cy="2351753"/>
          </a:xfrm>
        </p:spPr>
      </p:pic>
    </p:spTree>
    <p:extLst>
      <p:ext uri="{BB962C8B-B14F-4D97-AF65-F5344CB8AC3E}">
        <p14:creationId xmlns:p14="http://schemas.microsoft.com/office/powerpoint/2010/main" val="287582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6DA5B5-D0F2-19D8-3833-75DF4A08889C}"/>
              </a:ext>
            </a:extLst>
          </p:cNvPr>
          <p:cNvSpPr txBox="1"/>
          <p:nvPr/>
        </p:nvSpPr>
        <p:spPr>
          <a:xfrm>
            <a:off x="221528" y="78414"/>
            <a:ext cx="8293822" cy="723916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spcBef>
                <a:spcPct val="0"/>
              </a:spcBef>
              <a:buClrTx/>
              <a:defRPr sz="3200" b="1" kern="120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/>
              <a:t>Lebanon’s electricity sector</a:t>
            </a:r>
          </a:p>
          <a:p>
            <a:r>
              <a:rPr lang="en-US" sz="2800" dirty="0"/>
              <a:t>Electricity Generation Mix (TWh; %)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17C29-986E-7D20-3084-8EC44A290E7D}"/>
              </a:ext>
            </a:extLst>
          </p:cNvPr>
          <p:cNvSpPr/>
          <p:nvPr/>
        </p:nvSpPr>
        <p:spPr>
          <a:xfrm>
            <a:off x="6769607" y="1295007"/>
            <a:ext cx="5258671" cy="507831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main factors contributed to the 29% reduction in electricity consumption:</a:t>
            </a:r>
          </a:p>
          <a:p>
            <a:pPr algn="just"/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Diesel subsidy removal implemented in October 2021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EDL tariff reform enacted in November 2022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 behavioral change due to income constraints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Compounded effect of the financial crisis</a:t>
            </a:r>
          </a:p>
          <a:p>
            <a:pPr lvl="0" algn="just"/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overall contribution of renewable energy has grown, which suggests a transition toward alternative energy sources. This shift is in response to the rising cost of diesel and the removal of subsidies.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D0636-9D96-0278-4782-F01D5ED46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6069"/>
            <a:ext cx="6769607" cy="46305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95A79D-DE59-9D5F-0611-1A430DB611FF}"/>
              </a:ext>
            </a:extLst>
          </p:cNvPr>
          <p:cNvSpPr txBox="1"/>
          <p:nvPr/>
        </p:nvSpPr>
        <p:spPr>
          <a:xfrm>
            <a:off x="671149" y="6065543"/>
            <a:ext cx="6098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Source: The 2023 Solar PV Status Report for Lebanon-LCEC</a:t>
            </a:r>
          </a:p>
        </p:txBody>
      </p:sp>
    </p:spTree>
    <p:extLst>
      <p:ext uri="{BB962C8B-B14F-4D97-AF65-F5344CB8AC3E}">
        <p14:creationId xmlns:p14="http://schemas.microsoft.com/office/powerpoint/2010/main" val="1588373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11892" y="99978"/>
            <a:ext cx="11062799" cy="658282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US" sz="3200" b="1" kern="1200" dirty="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Current Sector Structure</a:t>
            </a:r>
          </a:p>
        </p:txBody>
      </p:sp>
      <p:sp>
        <p:nvSpPr>
          <p:cNvPr id="4" name="Text 2"/>
          <p:cNvSpPr/>
          <p:nvPr/>
        </p:nvSpPr>
        <p:spPr>
          <a:xfrm>
            <a:off x="511892" y="1165841"/>
            <a:ext cx="10057090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legacy vertically-integrated model, with a large unregulated parallel market.</a:t>
            </a:r>
            <a:endParaRPr lang="en-US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94771" y="5806646"/>
            <a:ext cx="11062799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50" b="1" i="1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structure is incompatible with the unbundling principles of Law 462/2002 and cannot deliver cost-reflective, resilient service.</a:t>
            </a:r>
            <a:endParaRPr lang="en-US" sz="155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7C14ADF-E483-04B6-C7AF-B28732AE3DC5}"/>
              </a:ext>
            </a:extLst>
          </p:cNvPr>
          <p:cNvGrpSpPr/>
          <p:nvPr/>
        </p:nvGrpSpPr>
        <p:grpSpPr>
          <a:xfrm>
            <a:off x="1929197" y="1533577"/>
            <a:ext cx="7811166" cy="4160170"/>
            <a:chOff x="628650" y="1006374"/>
            <a:chExt cx="7812183" cy="4160712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A58B534-6196-E611-7D13-5E576AB21CBC}"/>
                </a:ext>
              </a:extLst>
            </p:cNvPr>
            <p:cNvGrpSpPr/>
            <p:nvPr/>
          </p:nvGrpSpPr>
          <p:grpSpPr>
            <a:xfrm>
              <a:off x="628650" y="1006374"/>
              <a:ext cx="7812183" cy="4160712"/>
              <a:chOff x="618744" y="266146"/>
              <a:chExt cx="10995783" cy="5229398"/>
            </a:xfrm>
          </p:grpSpPr>
          <p:sp>
            <p:nvSpPr>
              <p:cNvPr id="57" name="Shape 1">
                <a:extLst>
                  <a:ext uri="{FF2B5EF4-FFF2-40B4-BE49-F238E27FC236}">
                    <a16:creationId xmlns:a16="http://schemas.microsoft.com/office/drawing/2014/main" id="{39EFE270-5A6E-6646-AB9B-91F34AD24919}"/>
                  </a:ext>
                </a:extLst>
              </p:cNvPr>
              <p:cNvSpPr/>
              <p:nvPr/>
            </p:nvSpPr>
            <p:spPr>
              <a:xfrm>
                <a:off x="6099048" y="1170432"/>
                <a:ext cx="9146" cy="400226"/>
              </a:xfrm>
              <a:prstGeom prst="line">
                <a:avLst/>
              </a:prstGeom>
              <a:noFill/>
              <a:ln w="57150">
                <a:solidFill>
                  <a:srgbClr val="666666"/>
                </a:solidFill>
                <a:prstDash val="solid"/>
                <a:headEnd type="none"/>
                <a:tailEnd type="triangle"/>
              </a:ln>
            </p:spPr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AB04E615-DBED-0B4B-6286-BD52FAAD7891}"/>
                  </a:ext>
                </a:extLst>
              </p:cNvPr>
              <p:cNvGrpSpPr/>
              <p:nvPr/>
            </p:nvGrpSpPr>
            <p:grpSpPr>
              <a:xfrm>
                <a:off x="618744" y="266146"/>
                <a:ext cx="10954512" cy="822960"/>
                <a:chOff x="618744" y="266146"/>
                <a:chExt cx="10954512" cy="822960"/>
              </a:xfrm>
            </p:grpSpPr>
            <p:sp>
              <p:nvSpPr>
                <p:cNvPr id="71" name="Shape 2">
                  <a:extLst>
                    <a:ext uri="{FF2B5EF4-FFF2-40B4-BE49-F238E27FC236}">
                      <a16:creationId xmlns:a16="http://schemas.microsoft.com/office/drawing/2014/main" id="{2CFE008B-32BE-303D-75C9-41EB5D8D14FE}"/>
                    </a:ext>
                  </a:extLst>
                </p:cNvPr>
                <p:cNvSpPr/>
                <p:nvPr/>
              </p:nvSpPr>
              <p:spPr>
                <a:xfrm>
                  <a:off x="618744" y="266146"/>
                  <a:ext cx="10954512" cy="822960"/>
                </a:xfrm>
                <a:prstGeom prst="roundRect">
                  <a:avLst>
                    <a:gd name="adj" fmla="val 8889"/>
                  </a:avLst>
                </a:prstGeom>
                <a:solidFill>
                  <a:srgbClr val="F3F1EC"/>
                </a:solidFill>
                <a:ln w="15240">
                  <a:solidFill>
                    <a:srgbClr val="666666"/>
                  </a:solidFill>
                  <a:prstDash val="solid"/>
                </a:ln>
              </p:spPr>
            </p:sp>
            <p:sp>
              <p:nvSpPr>
                <p:cNvPr id="72" name="Text 3">
                  <a:extLst>
                    <a:ext uri="{FF2B5EF4-FFF2-40B4-BE49-F238E27FC236}">
                      <a16:creationId xmlns:a16="http://schemas.microsoft.com/office/drawing/2014/main" id="{DE122DD7-8BDD-609F-CDDC-1799261ECC82}"/>
                    </a:ext>
                  </a:extLst>
                </p:cNvPr>
                <p:cNvSpPr/>
                <p:nvPr/>
              </p:nvSpPr>
              <p:spPr>
                <a:xfrm>
                  <a:off x="676656" y="297180"/>
                  <a:ext cx="10844784" cy="713232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" tIns="254" rIns="254" bIns="254" rtlCol="0" anchor="ctr">
                  <a:norm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rgbClr val="333333"/>
                      </a:solidFill>
                      <a:latin typeface="Arial" panose="020B0604020202020204" pitchFamily="34" charset="0"/>
                      <a:ea typeface="Aptos" pitchFamily="34" charset="-122"/>
                      <a:cs typeface="Arial" panose="020B0604020202020204" pitchFamily="34" charset="0"/>
                    </a:rPr>
                    <a:t>Ministry of Energy and Water</a:t>
                  </a:r>
                  <a:endParaRPr 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r>
                    <a:rPr lang="en-US" sz="1400" b="1" dirty="0">
                      <a:solidFill>
                        <a:srgbClr val="333333"/>
                      </a:solidFill>
                      <a:latin typeface="Arial" panose="020B0604020202020204" pitchFamily="34" charset="0"/>
                      <a:ea typeface="Aptos" pitchFamily="34" charset="-122"/>
                      <a:cs typeface="Arial" panose="020B0604020202020204" pitchFamily="34" charset="0"/>
                    </a:rPr>
                    <a:t>Policy, planning, fuel procurement, tariff approval</a:t>
                  </a:r>
                  <a:endParaRPr 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9" name="Shape 4">
                <a:extLst>
                  <a:ext uri="{FF2B5EF4-FFF2-40B4-BE49-F238E27FC236}">
                    <a16:creationId xmlns:a16="http://schemas.microsoft.com/office/drawing/2014/main" id="{55297AC3-B4D9-17A8-CD8F-E5981BE890F3}"/>
                  </a:ext>
                </a:extLst>
              </p:cNvPr>
              <p:cNvSpPr/>
              <p:nvPr/>
            </p:nvSpPr>
            <p:spPr>
              <a:xfrm>
                <a:off x="621793" y="1499616"/>
                <a:ext cx="10954511" cy="2743200"/>
              </a:xfrm>
              <a:prstGeom prst="roundRect">
                <a:avLst>
                  <a:gd name="adj" fmla="val 2667"/>
                </a:avLst>
              </a:prstGeom>
              <a:solidFill>
                <a:srgbClr val="F8E5DF"/>
              </a:solidFill>
              <a:ln w="15240">
                <a:solidFill>
                  <a:srgbClr val="B94C28"/>
                </a:solidFill>
                <a:prstDash val="solid"/>
              </a:ln>
            </p:spPr>
            <p:txBody>
              <a:bodyPr/>
              <a:lstStyle/>
              <a:p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 5">
                <a:extLst>
                  <a:ext uri="{FF2B5EF4-FFF2-40B4-BE49-F238E27FC236}">
                    <a16:creationId xmlns:a16="http://schemas.microsoft.com/office/drawing/2014/main" id="{E502ACAB-CCA8-8884-1A15-55D829C49915}"/>
                  </a:ext>
                </a:extLst>
              </p:cNvPr>
              <p:cNvSpPr/>
              <p:nvPr/>
            </p:nvSpPr>
            <p:spPr>
              <a:xfrm>
                <a:off x="822960" y="1627632"/>
                <a:ext cx="10552176" cy="502920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normAutofit fontScale="62500" lnSpcReduction="20000"/>
              </a:bodyPr>
              <a:lstStyle/>
              <a:p>
                <a:pPr algn="ctr"/>
                <a:r>
                  <a:rPr lang="en-US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Électricité du Liban (EDL)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Vertically integrated public monopoly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Shape 6">
                <a:extLst>
                  <a:ext uri="{FF2B5EF4-FFF2-40B4-BE49-F238E27FC236}">
                    <a16:creationId xmlns:a16="http://schemas.microsoft.com/office/drawing/2014/main" id="{871CFE73-05C9-B931-F0FF-9B89F6E40FE3}"/>
                  </a:ext>
                </a:extLst>
              </p:cNvPr>
              <p:cNvSpPr/>
              <p:nvPr/>
            </p:nvSpPr>
            <p:spPr>
              <a:xfrm>
                <a:off x="987552" y="2395728"/>
                <a:ext cx="3429000" cy="1508760"/>
              </a:xfrm>
              <a:prstGeom prst="roundRect">
                <a:avLst>
                  <a:gd name="adj" fmla="val 4848"/>
                </a:avLst>
              </a:prstGeom>
              <a:solidFill>
                <a:srgbClr val="F4C2B0"/>
              </a:solidFill>
              <a:ln w="15240">
                <a:solidFill>
                  <a:srgbClr val="B94C28"/>
                </a:solidFill>
                <a:prstDash val="solid"/>
              </a:ln>
            </p:spPr>
          </p:sp>
          <p:sp>
            <p:nvSpPr>
              <p:cNvPr id="62" name="Text 7">
                <a:extLst>
                  <a:ext uri="{FF2B5EF4-FFF2-40B4-BE49-F238E27FC236}">
                    <a16:creationId xmlns:a16="http://schemas.microsoft.com/office/drawing/2014/main" id="{82728435-411F-93DF-37B6-77DBC70B891D}"/>
                  </a:ext>
                </a:extLst>
              </p:cNvPr>
              <p:cNvSpPr/>
              <p:nvPr/>
            </p:nvSpPr>
            <p:spPr>
              <a:xfrm>
                <a:off x="1042416" y="2450592"/>
                <a:ext cx="3319272" cy="1399032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Generation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Thermal &amp; hydro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Aging, fuel-dependent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~8–10 hrs/day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Shape 8">
                <a:extLst>
                  <a:ext uri="{FF2B5EF4-FFF2-40B4-BE49-F238E27FC236}">
                    <a16:creationId xmlns:a16="http://schemas.microsoft.com/office/drawing/2014/main" id="{06E34E71-00E5-B6E6-D334-DA9CE1CF8ECD}"/>
                  </a:ext>
                </a:extLst>
              </p:cNvPr>
              <p:cNvSpPr/>
              <p:nvPr/>
            </p:nvSpPr>
            <p:spPr>
              <a:xfrm>
                <a:off x="4572000" y="2395728"/>
                <a:ext cx="2834640" cy="1508760"/>
              </a:xfrm>
              <a:prstGeom prst="roundRect">
                <a:avLst>
                  <a:gd name="adj" fmla="val 4848"/>
                </a:avLst>
              </a:prstGeom>
              <a:solidFill>
                <a:srgbClr val="F4C2B0"/>
              </a:solidFill>
              <a:ln w="15240">
                <a:solidFill>
                  <a:srgbClr val="B94C28"/>
                </a:solidFill>
                <a:prstDash val="solid"/>
              </a:ln>
            </p:spPr>
          </p:sp>
          <p:sp>
            <p:nvSpPr>
              <p:cNvPr id="64" name="Text 9">
                <a:extLst>
                  <a:ext uri="{FF2B5EF4-FFF2-40B4-BE49-F238E27FC236}">
                    <a16:creationId xmlns:a16="http://schemas.microsoft.com/office/drawing/2014/main" id="{47E34D79-98FB-D9A2-1D29-719073635E08}"/>
                  </a:ext>
                </a:extLst>
              </p:cNvPr>
              <p:cNvSpPr/>
              <p:nvPr/>
            </p:nvSpPr>
            <p:spPr>
              <a:xfrm>
                <a:off x="4626864" y="2450592"/>
                <a:ext cx="2724912" cy="1399032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Transmission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High-voltage grid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National Control Centre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Aging, war-damaged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Shape 10">
                <a:extLst>
                  <a:ext uri="{FF2B5EF4-FFF2-40B4-BE49-F238E27FC236}">
                    <a16:creationId xmlns:a16="http://schemas.microsoft.com/office/drawing/2014/main" id="{9CFA5B09-A87C-D743-33F7-7F31D1157D3D}"/>
                  </a:ext>
                </a:extLst>
              </p:cNvPr>
              <p:cNvSpPr/>
              <p:nvPr/>
            </p:nvSpPr>
            <p:spPr>
              <a:xfrm>
                <a:off x="7607808" y="2395728"/>
                <a:ext cx="3429000" cy="1508760"/>
              </a:xfrm>
              <a:prstGeom prst="roundRect">
                <a:avLst>
                  <a:gd name="adj" fmla="val 4848"/>
                </a:avLst>
              </a:prstGeom>
              <a:solidFill>
                <a:srgbClr val="F4C2B0"/>
              </a:solidFill>
              <a:ln w="15240">
                <a:solidFill>
                  <a:srgbClr val="B94C28"/>
                </a:solidFill>
                <a:prstDash val="solid"/>
              </a:ln>
            </p:spPr>
          </p:sp>
          <p:sp>
            <p:nvSpPr>
              <p:cNvPr id="66" name="Text 11">
                <a:extLst>
                  <a:ext uri="{FF2B5EF4-FFF2-40B4-BE49-F238E27FC236}">
                    <a16:creationId xmlns:a16="http://schemas.microsoft.com/office/drawing/2014/main" id="{8B427C7F-2939-C2C1-00B8-F3BFD23165CF}"/>
                  </a:ext>
                </a:extLst>
              </p:cNvPr>
              <p:cNvSpPr/>
              <p:nvPr/>
            </p:nvSpPr>
            <p:spPr>
              <a:xfrm>
                <a:off x="7662672" y="2450592"/>
                <a:ext cx="3319272" cy="1399032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Distribution and supply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Single national distributor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Collection ~60%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300" b="1" dirty="0">
                    <a:solidFill>
                      <a:srgbClr val="4B1D12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Losses ~40%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Shape 12">
                <a:extLst>
                  <a:ext uri="{FF2B5EF4-FFF2-40B4-BE49-F238E27FC236}">
                    <a16:creationId xmlns:a16="http://schemas.microsoft.com/office/drawing/2014/main" id="{26A83D11-F22B-59D0-0FBD-B6D2B45B2B98}"/>
                  </a:ext>
                </a:extLst>
              </p:cNvPr>
              <p:cNvSpPr/>
              <p:nvPr/>
            </p:nvSpPr>
            <p:spPr>
              <a:xfrm>
                <a:off x="640081" y="4617720"/>
                <a:ext cx="4241963" cy="877824"/>
              </a:xfrm>
              <a:prstGeom prst="roundRect">
                <a:avLst>
                  <a:gd name="adj" fmla="val 8333"/>
                </a:avLst>
              </a:prstGeom>
              <a:solidFill>
                <a:srgbClr val="FFF0D8"/>
              </a:solidFill>
              <a:ln w="15240">
                <a:solidFill>
                  <a:srgbClr val="A46116"/>
                </a:solidFill>
                <a:prstDash val="solid"/>
              </a:ln>
            </p:spPr>
          </p:sp>
          <p:sp>
            <p:nvSpPr>
              <p:cNvPr id="68" name="Text 13">
                <a:extLst>
                  <a:ext uri="{FF2B5EF4-FFF2-40B4-BE49-F238E27FC236}">
                    <a16:creationId xmlns:a16="http://schemas.microsoft.com/office/drawing/2014/main" id="{A4C3901C-38DC-3772-196D-9EE1ECE16E7D}"/>
                  </a:ext>
                </a:extLst>
              </p:cNvPr>
              <p:cNvSpPr/>
              <p:nvPr/>
            </p:nvSpPr>
            <p:spPr>
              <a:xfrm>
                <a:off x="694946" y="4672584"/>
                <a:ext cx="3931919" cy="76809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 fontScale="85000" lnSpcReduction="20000"/>
              </a:bodyPr>
              <a:lstStyle/>
              <a:p>
                <a:pPr algn="ctr"/>
                <a:r>
                  <a:rPr lang="en-US" sz="1400" b="1" dirty="0">
                    <a:solidFill>
                      <a:srgbClr val="4C2A0A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Private diesel generators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400" b="1" dirty="0">
                    <a:solidFill>
                      <a:srgbClr val="4C2A0A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Unregulated, parallel supply — c. ⅔ of demand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Shape 14">
                <a:extLst>
                  <a:ext uri="{FF2B5EF4-FFF2-40B4-BE49-F238E27FC236}">
                    <a16:creationId xmlns:a16="http://schemas.microsoft.com/office/drawing/2014/main" id="{08479514-0DDC-3DA7-E861-D30DC3EA94C3}"/>
                  </a:ext>
                </a:extLst>
              </p:cNvPr>
              <p:cNvSpPr/>
              <p:nvPr/>
            </p:nvSpPr>
            <p:spPr>
              <a:xfrm>
                <a:off x="7456113" y="4617720"/>
                <a:ext cx="4158414" cy="877824"/>
              </a:xfrm>
              <a:prstGeom prst="roundRect">
                <a:avLst>
                  <a:gd name="adj" fmla="val 8333"/>
                </a:avLst>
              </a:prstGeom>
              <a:solidFill>
                <a:srgbClr val="FFF0D8"/>
              </a:solidFill>
              <a:ln w="15240">
                <a:solidFill>
                  <a:srgbClr val="A46116"/>
                </a:solidFill>
                <a:prstDash val="solid"/>
              </a:ln>
            </p:spPr>
          </p:sp>
          <p:sp>
            <p:nvSpPr>
              <p:cNvPr id="70" name="Text 15">
                <a:extLst>
                  <a:ext uri="{FF2B5EF4-FFF2-40B4-BE49-F238E27FC236}">
                    <a16:creationId xmlns:a16="http://schemas.microsoft.com/office/drawing/2014/main" id="{5B3C932A-8C9F-340C-4163-F86F16264E7D}"/>
                  </a:ext>
                </a:extLst>
              </p:cNvPr>
              <p:cNvSpPr/>
              <p:nvPr/>
            </p:nvSpPr>
            <p:spPr>
              <a:xfrm>
                <a:off x="7456113" y="4672584"/>
                <a:ext cx="4103549" cy="76809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algn="ctr"/>
                <a:r>
                  <a:rPr lang="en-US" sz="1400" b="1" dirty="0">
                    <a:solidFill>
                      <a:srgbClr val="4C2A0A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Decentralized solar ~1,500 MW installed, mostly behind-the-meter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9032444-6A7C-3C31-2F41-E1AE3CF012A8}"/>
                </a:ext>
              </a:extLst>
            </p:cNvPr>
            <p:cNvGrpSpPr/>
            <p:nvPr/>
          </p:nvGrpSpPr>
          <p:grpSpPr>
            <a:xfrm>
              <a:off x="3822408" y="4468654"/>
              <a:ext cx="1395344" cy="698431"/>
              <a:chOff x="9264769" y="2441324"/>
              <a:chExt cx="1683609" cy="698431"/>
            </a:xfrm>
          </p:grpSpPr>
          <p:sp>
            <p:nvSpPr>
              <p:cNvPr id="55" name="Shape 14">
                <a:extLst>
                  <a:ext uri="{FF2B5EF4-FFF2-40B4-BE49-F238E27FC236}">
                    <a16:creationId xmlns:a16="http://schemas.microsoft.com/office/drawing/2014/main" id="{825C172D-B689-0A82-A004-9A6C5D82BE84}"/>
                  </a:ext>
                </a:extLst>
              </p:cNvPr>
              <p:cNvSpPr/>
              <p:nvPr/>
            </p:nvSpPr>
            <p:spPr>
              <a:xfrm>
                <a:off x="9264769" y="2441324"/>
                <a:ext cx="1683609" cy="698431"/>
              </a:xfrm>
              <a:prstGeom prst="roundRect">
                <a:avLst>
                  <a:gd name="adj" fmla="val 8333"/>
                </a:avLst>
              </a:prstGeom>
              <a:solidFill>
                <a:srgbClr val="FFF0D8"/>
              </a:solidFill>
              <a:ln w="15240">
                <a:solidFill>
                  <a:srgbClr val="A46116"/>
                </a:solidFill>
                <a:prstDash val="solid"/>
              </a:ln>
            </p:spPr>
          </p:sp>
          <p:sp>
            <p:nvSpPr>
              <p:cNvPr id="56" name="Text 15">
                <a:extLst>
                  <a:ext uri="{FF2B5EF4-FFF2-40B4-BE49-F238E27FC236}">
                    <a16:creationId xmlns:a16="http://schemas.microsoft.com/office/drawing/2014/main" id="{322D3BA5-9A0B-E180-ACFC-B644000A55B4}"/>
                  </a:ext>
                </a:extLst>
              </p:cNvPr>
              <p:cNvSpPr/>
              <p:nvPr/>
            </p:nvSpPr>
            <p:spPr>
              <a:xfrm>
                <a:off x="9432898" y="2476869"/>
                <a:ext cx="1347349" cy="611127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algn="ctr"/>
                <a:r>
                  <a:rPr lang="en-US" sz="1400" b="1" dirty="0">
                    <a:solidFill>
                      <a:srgbClr val="4C2A0A"/>
                    </a:solidFill>
                    <a:latin typeface="Arial" panose="020B0604020202020204" pitchFamily="34" charset="0"/>
                    <a:ea typeface="Aptos" pitchFamily="34" charset="-122"/>
                    <a:cs typeface="Arial" panose="020B0604020202020204" pitchFamily="34" charset="0"/>
                  </a:rPr>
                  <a:t>Concessions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121507"/>
            <a:ext cx="11062799" cy="658282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en-US" sz="3200" b="1" kern="1200" dirty="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Where the Sector Stands Today</a:t>
            </a:r>
          </a:p>
        </p:txBody>
      </p:sp>
      <p:sp>
        <p:nvSpPr>
          <p:cNvPr id="4" name="Text 2"/>
          <p:cNvSpPr/>
          <p:nvPr/>
        </p:nvSpPr>
        <p:spPr>
          <a:xfrm>
            <a:off x="502853" y="1198948"/>
            <a:ext cx="10971371" cy="50285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EDL operates as a vertically integrated public monopoly controlling over 90% of generation and distribution assets — structurally unable to deliver reliable, cost-reflective service.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568" y="2104087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569" y="2104087"/>
            <a:ext cx="73142" cy="1417135"/>
          </a:xfrm>
          <a:prstGeom prst="rect">
            <a:avLst/>
          </a:prstGeom>
          <a:solidFill>
            <a:srgbClr val="C1443C"/>
          </a:solidFill>
          <a:ln/>
        </p:spPr>
      </p:sp>
      <p:sp>
        <p:nvSpPr>
          <p:cNvPr id="7" name="Text 5"/>
          <p:cNvSpPr/>
          <p:nvPr/>
        </p:nvSpPr>
        <p:spPr>
          <a:xfrm>
            <a:off x="804567" y="2232086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8–10 hrs/day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04567" y="2817226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Supply delivered, vs. demand nearly 3x that level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79405" y="2104087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79406" y="2104087"/>
            <a:ext cx="73142" cy="1417135"/>
          </a:xfrm>
          <a:prstGeom prst="rect">
            <a:avLst/>
          </a:prstGeom>
          <a:solidFill>
            <a:srgbClr val="C1443C"/>
          </a:solidFill>
          <a:ln/>
        </p:spPr>
      </p:sp>
      <p:sp>
        <p:nvSpPr>
          <p:cNvPr id="11" name="Text 9"/>
          <p:cNvSpPr/>
          <p:nvPr/>
        </p:nvSpPr>
        <p:spPr>
          <a:xfrm>
            <a:off x="4635404" y="2232086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~40%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35404" y="2817226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Technical &amp; non-technical losses of total throughput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210242" y="2104087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10243" y="2104087"/>
            <a:ext cx="73142" cy="1417135"/>
          </a:xfrm>
          <a:prstGeom prst="rect">
            <a:avLst/>
          </a:prstGeom>
          <a:solidFill>
            <a:srgbClr val="C1443C"/>
          </a:solidFill>
          <a:ln/>
        </p:spPr>
      </p:sp>
      <p:sp>
        <p:nvSpPr>
          <p:cNvPr id="15" name="Text 13"/>
          <p:cNvSpPr/>
          <p:nvPr/>
        </p:nvSpPr>
        <p:spPr>
          <a:xfrm>
            <a:off x="8466241" y="2232086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~60%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466241" y="2817226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Collection rate on billed electricity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568" y="3740650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8569" y="3740650"/>
            <a:ext cx="73142" cy="1417135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19" name="Text 17"/>
          <p:cNvSpPr/>
          <p:nvPr/>
        </p:nvSpPr>
        <p:spPr>
          <a:xfrm>
            <a:off x="804567" y="3868649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~2/3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04567" y="4453789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national demand met by unregulated private diesel generators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379405" y="3740650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79406" y="3740650"/>
            <a:ext cx="73142" cy="1417135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23" name="Text 21"/>
          <p:cNvSpPr/>
          <p:nvPr/>
        </p:nvSpPr>
        <p:spPr>
          <a:xfrm>
            <a:off x="4635404" y="3868649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~7,500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635404" y="4453789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diesel generator operators filling the supply gap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210242" y="3740650"/>
            <a:ext cx="3611410" cy="1417135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10243" y="3740650"/>
            <a:ext cx="73142" cy="1417135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8466241" y="3868649"/>
            <a:ext cx="3154269" cy="5485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~1,500 MW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466241" y="4453789"/>
            <a:ext cx="3154269" cy="621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Behind-the-meter solar capacity installed to date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DF597C-E18F-02A6-134D-5B3C752CB8D2}"/>
              </a:ext>
            </a:extLst>
          </p:cNvPr>
          <p:cNvSpPr txBox="1"/>
          <p:nvPr/>
        </p:nvSpPr>
        <p:spPr>
          <a:xfrm>
            <a:off x="309716" y="5293294"/>
            <a:ext cx="118806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2060"/>
                </a:solidFill>
              </a:rPr>
              <a:t>In practice, neighborhood diesel subscriptions are Lebanon’s de facto microgrids — unlicensed and unregulated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176542" y="320411"/>
            <a:ext cx="9142413" cy="486304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Law 462/2002: The Sector Planning Model 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75851" y="1536171"/>
            <a:ext cx="11238710" cy="2100000"/>
          </a:xfrm>
        </p:spPr>
        <p:txBody>
          <a:bodyPr/>
          <a:lstStyle/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Establishes the Electricity Regulatory Authority (ERA) and the legal basis for sector unbundling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Sets the guiding principles: least-cost planning, operational efficiency, financial sustainability, regulatory independence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1: EDL is corporatized into Public SAL, a single transitional electricity company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2: Public SAL's assets are split into independent GENCOs, the Single Buyer, TRANSCO and regional DSOs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84B2FC5-3245-9644-1FEB-9131052B3B9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5851" y="1049867"/>
            <a:ext cx="11630413" cy="4863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blueprint for an unbundled, competitive electricity sector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5206" y="4825914"/>
            <a:ext cx="2450000" cy="1500000"/>
          </a:xfrm>
          <a:prstGeom prst="roundRect">
            <a:avLst/>
          </a:prstGeom>
          <a:solidFill>
            <a:srgbClr val="E4F3F5"/>
          </a:solidFill>
          <a:ln w="15875">
            <a:solidFill>
              <a:srgbClr val="088F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60000" rIns="90000" bIns="60000" rtlCol="0" anchor="ctr"/>
          <a:lstStyle/>
          <a:p>
            <a:pPr algn="ctr"/>
            <a:r>
              <a:rPr sz="2000" b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GENCOs / IPPs / Imports</a:t>
            </a:r>
          </a:p>
          <a:p>
            <a:pPr algn="ctr">
              <a:spcBef>
                <a:spcPts val="300"/>
              </a:spcBef>
            </a:pPr>
            <a:r>
              <a:rPr sz="16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185206" y="5445914"/>
            <a:ext cx="230000" cy="260000"/>
          </a:xfrm>
          <a:prstGeom prst="rightArrow">
            <a:avLst/>
          </a:prstGeom>
          <a:solidFill>
            <a:srgbClr val="088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415206" y="4825914"/>
            <a:ext cx="2450000" cy="1500000"/>
          </a:xfrm>
          <a:prstGeom prst="roundRect">
            <a:avLst/>
          </a:prstGeom>
          <a:solidFill>
            <a:srgbClr val="E4F3F5"/>
          </a:solidFill>
          <a:ln w="15875">
            <a:solidFill>
              <a:srgbClr val="088F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60000" rIns="90000" bIns="60000" rtlCol="0" anchor="ctr"/>
          <a:lstStyle/>
          <a:p>
            <a:pPr algn="ctr"/>
            <a:r>
              <a:rPr sz="2000" b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Buyer</a:t>
            </a:r>
          </a:p>
          <a:p>
            <a:pPr algn="ctr">
              <a:spcBef>
                <a:spcPts val="300"/>
              </a:spcBef>
            </a:pPr>
            <a:r>
              <a:rPr sz="16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 wholesale offtaker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5865206" y="5445914"/>
            <a:ext cx="230000" cy="260000"/>
          </a:xfrm>
          <a:prstGeom prst="rightArrow">
            <a:avLst/>
          </a:prstGeom>
          <a:solidFill>
            <a:srgbClr val="088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095206" y="4825914"/>
            <a:ext cx="2450000" cy="1500000"/>
          </a:xfrm>
          <a:prstGeom prst="roundRect">
            <a:avLst/>
          </a:prstGeom>
          <a:solidFill>
            <a:srgbClr val="E4F3F5"/>
          </a:solidFill>
          <a:ln w="15875">
            <a:solidFill>
              <a:srgbClr val="088F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60000" rIns="90000" bIns="60000" rtlCol="0" anchor="ctr"/>
          <a:lstStyle/>
          <a:p>
            <a:pPr algn="ctr"/>
            <a:r>
              <a:rPr sz="2000" b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TRANSCO</a:t>
            </a:r>
          </a:p>
          <a:p>
            <a:pPr algn="ctr">
              <a:spcBef>
                <a:spcPts val="300"/>
              </a:spcBef>
            </a:pPr>
            <a:r>
              <a:rPr sz="16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transmission operator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8545206" y="5445914"/>
            <a:ext cx="230000" cy="260000"/>
          </a:xfrm>
          <a:prstGeom prst="rightArrow">
            <a:avLst/>
          </a:prstGeom>
          <a:solidFill>
            <a:srgbClr val="088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775206" y="4825914"/>
            <a:ext cx="2450000" cy="1500000"/>
          </a:xfrm>
          <a:prstGeom prst="roundRect">
            <a:avLst/>
          </a:prstGeom>
          <a:solidFill>
            <a:srgbClr val="E4F3F5"/>
          </a:solidFill>
          <a:ln w="15875">
            <a:solidFill>
              <a:srgbClr val="088F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60000" rIns="90000" bIns="60000" rtlCol="0" anchor="ctr"/>
          <a:lstStyle/>
          <a:p>
            <a:pPr algn="ctr"/>
            <a:r>
              <a:rPr sz="2000" b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DSOs</a:t>
            </a:r>
          </a:p>
          <a:p>
            <a:pPr algn="ctr">
              <a:spcBef>
                <a:spcPts val="300"/>
              </a:spcBef>
            </a:pPr>
            <a:r>
              <a:rPr sz="16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&amp; supply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438412" y="313388"/>
            <a:ext cx="9142413" cy="486304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Law 318/2023: Distributed Renewable Energy 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38412" y="1920218"/>
            <a:ext cx="11313587" cy="2300000"/>
          </a:xfrm>
        </p:spPr>
        <p:txBody>
          <a:bodyPr/>
          <a:lstStyle/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legal standing to distributed generation, prosumers, net metering, peer-to-peer trading and microgrids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Establishes a tiered, capacity-based regime so oversight scales with project size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Complements Law 462/2002: DRE resources support security of supply and renewable deployment without waiting for grid extension</a:t>
            </a:r>
          </a:p>
          <a:p>
            <a:pPr algn="just"/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 with the Policy Note, positions microgrids as a regulated bridge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 permanent parallel system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84B2FC5-3245-9644-1FEB-9131052B3B9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60000" y="870873"/>
            <a:ext cx="11374001" cy="685800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legal basis for prosumers, captive generation, P2P and microgrids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23932" y="289240"/>
            <a:ext cx="7014951" cy="658282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kern="1200" dirty="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Demand-Side Participation &amp; Decentralised Supply</a:t>
            </a:r>
          </a:p>
        </p:txBody>
      </p:sp>
      <p:sp>
        <p:nvSpPr>
          <p:cNvPr id="4" name="Text 2"/>
          <p:cNvSpPr/>
          <p:nvPr/>
        </p:nvSpPr>
        <p:spPr>
          <a:xfrm>
            <a:off x="548568" y="1160091"/>
            <a:ext cx="11062799" cy="50285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75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Renewable and distributed resources are a fundamental pillar of both the transitional and long-term market — complementing, not replacing, investment in utility-scale infrastructure.</a:t>
            </a:r>
            <a:endParaRPr lang="en-US" sz="17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0282" y="1818375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50" b="1" spc="120" dirty="0">
                <a:solidFill>
                  <a:srgbClr val="E8A3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TIERED REGIME FOR DISTRIBUTED GENERATION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30282" y="2184087"/>
            <a:ext cx="3565696" cy="868567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139" y="2257230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&lt; 1.5 MW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13139" y="2622942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Registration only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278834" y="2184087"/>
            <a:ext cx="3565696" cy="868567"/>
          </a:xfrm>
          <a:prstGeom prst="rect">
            <a:avLst/>
          </a:prstGeom>
          <a:solidFill>
            <a:srgbClr val="FBEFD9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61690" y="2257230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1.5 – 10 MW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461690" y="2622942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ERA authorization / permit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27386" y="2184087"/>
            <a:ext cx="3565696" cy="868567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0242" y="2257230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0A2F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&gt; 10 MW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10242" y="2622942"/>
            <a:ext cx="3199983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Full utility-scale licensing</a:t>
            </a:r>
            <a:endParaRPr lang="en-US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568" y="3153224"/>
            <a:ext cx="3611410" cy="322741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568" y="3153224"/>
            <a:ext cx="3611410" cy="54857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749710" y="3336080"/>
            <a:ext cx="3245697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Microgrids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49710" y="4204648"/>
            <a:ext cx="3245697" cy="15542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Subject to ERA non-objection decision; permitted where the relevant DSO cannot deliver adequate service within a reasonable timeframe. Clean generation must dominate the supply mix; must integrate with the DSO network once it extends to the area.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79405" y="3153224"/>
            <a:ext cx="3611410" cy="322741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79405" y="3153224"/>
            <a:ext cx="3611410" cy="54857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80547" y="3336080"/>
            <a:ext cx="3245697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Captive Generation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80547" y="4204648"/>
            <a:ext cx="3245697" cy="15542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Projects up to 10 MW under ERA authorization- self-supply (including multi-site via regulated wheeling), ancillary services, and regulated sale of surplus.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210242" y="3153224"/>
            <a:ext cx="3611410" cy="322741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10242" y="3153224"/>
            <a:ext cx="3611410" cy="54857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8411385" y="3336080"/>
            <a:ext cx="3245697" cy="365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Prosumers, P2P &amp; Net Metering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411385" y="4204648"/>
            <a:ext cx="3245697" cy="15542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 metering, peer-to-peer trading, demand response and energy efficiency complement the transitional market and accelerate NREAP renewable targets.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56569" y="223712"/>
            <a:ext cx="7295962" cy="658282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kern="1200" dirty="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Microgrids: Conditions for ERA’s Interim Non-Objection Decision</a:t>
            </a:r>
          </a:p>
        </p:txBody>
      </p:sp>
      <p:sp>
        <p:nvSpPr>
          <p:cNvPr id="4" name="Text 2"/>
          <p:cNvSpPr/>
          <p:nvPr/>
        </p:nvSpPr>
        <p:spPr>
          <a:xfrm>
            <a:off x="548568" y="1201993"/>
            <a:ext cx="11062799" cy="50285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Microgrids are not licensed like DSOs — they proceed on an ERA “non-objection decision” (NOD), granted only where objective criteria show a microgrid is the most appropriate solution.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568" y="1966944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3139" y="2065938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7" name="Text 5"/>
          <p:cNvSpPr/>
          <p:nvPr/>
        </p:nvSpPr>
        <p:spPr>
          <a:xfrm>
            <a:off x="713139" y="2065938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98279" y="2131515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DSO Service Gap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31424" y="2661798"/>
            <a:ext cx="3273126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Available only where the relevant DSO is unable to provide adequate availability and quality of service within a reasonable timeframe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88548" y="1966944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53119" y="2018646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2" name="Text 10"/>
          <p:cNvSpPr/>
          <p:nvPr/>
        </p:nvSpPr>
        <p:spPr>
          <a:xfrm>
            <a:off x="4553119" y="2002882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138259" y="2131515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Objective Justification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1404" y="2661798"/>
            <a:ext cx="3273126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ERA issues the NOD where technical, economic and public-interest criteria show the microgrid best improves reliability, resilience, electrification, or least-cost supply.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8528" y="1966944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93099" y="2034410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7" name="Text 15"/>
          <p:cNvSpPr/>
          <p:nvPr/>
        </p:nvSpPr>
        <p:spPr>
          <a:xfrm>
            <a:off x="8393099" y="2018646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78239" y="2131515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Clean-Generation Dominance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411384" y="2661798"/>
            <a:ext cx="3273126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Microgrids must be designed and operated with clean generation as the dominant supply source, supported by storage and other technologies for reliability.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48568" y="3704078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3139" y="3803072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2" name="Text 20"/>
          <p:cNvSpPr/>
          <p:nvPr/>
        </p:nvSpPr>
        <p:spPr>
          <a:xfrm>
            <a:off x="713139" y="3818836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98279" y="3868649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 Parallel Networks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30853" y="4398932"/>
            <a:ext cx="3474268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Parallel territorial networks are prohibited unless the DSO network is unavailable or technically infeasible; coordination with the DSO is required throughout.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388548" y="3704078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53119" y="3787308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7" name="Text 25"/>
          <p:cNvSpPr/>
          <p:nvPr/>
        </p:nvSpPr>
        <p:spPr>
          <a:xfrm>
            <a:off x="4553119" y="3787308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138259" y="3868649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Open, Qualified Operators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71404" y="4398932"/>
            <a:ext cx="3273126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 to municipalities, cooperatives and private developers meeting ERA's objective eligibility and technical criteria where no exclusivity for any operator class.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30896" y="3688314"/>
            <a:ext cx="3638838" cy="1599992"/>
          </a:xfrm>
          <a:prstGeom prst="rect">
            <a:avLst/>
          </a:prstGeom>
          <a:solidFill>
            <a:srgbClr val="F4F6F8"/>
          </a:solidFill>
          <a:ln w="12700">
            <a:solidFill>
              <a:srgbClr val="D9E1E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93099" y="3818836"/>
            <a:ext cx="457140" cy="4571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2" name="Text 30"/>
          <p:cNvSpPr/>
          <p:nvPr/>
        </p:nvSpPr>
        <p:spPr>
          <a:xfrm>
            <a:off x="8393099" y="3803072"/>
            <a:ext cx="457140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6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978239" y="3868649"/>
            <a:ext cx="2724557" cy="457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5000"/>
              </a:lnSpc>
            </a:pPr>
            <a:r>
              <a:rPr lang="en-US" sz="1300" b="1" dirty="0">
                <a:solidFill>
                  <a:srgbClr val="0A2F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Location- &amp; Time-Bound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411384" y="4398932"/>
            <a:ext cx="3273126" cy="7771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non-objection decision may be location-specific and time-bound, and does not prejudice future expansion of the public distribution network.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548568" y="5486926"/>
            <a:ext cx="11318798" cy="9874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777138" y="5550925"/>
            <a:ext cx="10861658" cy="8364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Upon extension: once the DSO's distribution network reaches the microgrid's service area, the microgrid must integrate with the DSO under the regulatory framework . This integration creates no obligation for Government or ERA. ERA also sets interconnection rights, standby/exit charges, and safeguards for DSO financial viability.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5157671-E96E-E4EE-E9CC-A13FF2A17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390" y="102106"/>
            <a:ext cx="1275956" cy="11791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3">
            <a:extLst>
              <a:ext uri="{FF2B5EF4-FFF2-40B4-BE49-F238E27FC236}">
                <a16:creationId xmlns:a16="http://schemas.microsoft.com/office/drawing/2014/main" id="{F62D84D2-9103-A37E-F3AE-B0B5E85C1444}"/>
              </a:ext>
            </a:extLst>
          </p:cNvPr>
          <p:cNvSpPr txBox="1">
            <a:spLocks/>
          </p:cNvSpPr>
          <p:nvPr/>
        </p:nvSpPr>
        <p:spPr>
          <a:xfrm>
            <a:off x="438412" y="313388"/>
            <a:ext cx="9142413" cy="486304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0000"/>
              </a:lnSpc>
              <a:spcBef>
                <a:spcPct val="0"/>
              </a:spcBef>
              <a:defRPr sz="2800" b="1" kern="1200">
                <a:solidFill>
                  <a:srgbClr val="088F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Microgrid NOD Framework</a:t>
            </a:r>
          </a:p>
        </p:txBody>
      </p:sp>
      <p:sp>
        <p:nvSpPr>
          <p:cNvPr id="3" name="Subtitle 24">
            <a:extLst>
              <a:ext uri="{FF2B5EF4-FFF2-40B4-BE49-F238E27FC236}">
                <a16:creationId xmlns:a16="http://schemas.microsoft.com/office/drawing/2014/main" id="{D679A3BD-9B3C-475A-E9FC-17A8EC229C19}"/>
              </a:ext>
            </a:extLst>
          </p:cNvPr>
          <p:cNvSpPr txBox="1">
            <a:spLocks/>
          </p:cNvSpPr>
          <p:nvPr/>
        </p:nvSpPr>
        <p:spPr>
          <a:xfrm>
            <a:off x="438412" y="1700000"/>
            <a:ext cx="11313587" cy="270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Sets the eligibility criteria, application process and conditions for ERA's Non-Objection Decision (NOD) — the interim route to legalize a microgrid pending full DRE licensing rules</a:t>
            </a:r>
          </a:p>
          <a:p>
            <a:pPr lvl="1" algn="just"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Applicants must pass 8 cumulative tests: public interest, service adequacy, technical suitability, economic efficiency, renewable energy, network compatibility, consumer protection and future integration</a:t>
            </a:r>
          </a:p>
          <a:p>
            <a:pPr lvl="1" algn="just"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Capped at 10 MW; renewables must dominate the supply mix; parallel networks barred unless the DSO genuinely cannot serve the area</a:t>
            </a:r>
          </a:p>
          <a:p>
            <a:pPr lvl="1" algn="just"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USD 4,000 application fee; NOD is location- and time-bound, non-transferable, and must integrate with the DSO once its network is extended — with no compensation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4F4EC24A-F0E0-E7B0-EEF2-8EFD41099692}"/>
              </a:ext>
            </a:extLst>
          </p:cNvPr>
          <p:cNvSpPr txBox="1">
            <a:spLocks/>
          </p:cNvSpPr>
          <p:nvPr/>
        </p:nvSpPr>
        <p:spPr>
          <a:xfrm>
            <a:off x="377998" y="1107100"/>
            <a:ext cx="11374001" cy="68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ERA's interim rulebook for approving microgrid projects</a:t>
            </a:r>
          </a:p>
        </p:txBody>
      </p:sp>
      <p:sp>
        <p:nvSpPr>
          <p:cNvPr id="5" name="Rounded Rectangle 25">
            <a:extLst>
              <a:ext uri="{FF2B5EF4-FFF2-40B4-BE49-F238E27FC236}">
                <a16:creationId xmlns:a16="http://schemas.microsoft.com/office/drawing/2014/main" id="{5E823A24-789D-9983-9F04-639215B68595}"/>
              </a:ext>
            </a:extLst>
          </p:cNvPr>
          <p:cNvSpPr/>
          <p:nvPr/>
        </p:nvSpPr>
        <p:spPr>
          <a:xfrm>
            <a:off x="560205" y="4680114"/>
            <a:ext cx="11070000" cy="1150000"/>
          </a:xfrm>
          <a:prstGeom prst="roundRect">
            <a:avLst/>
          </a:prstGeom>
          <a:solidFill>
            <a:srgbClr val="FCF1DA"/>
          </a:solidFill>
          <a:ln w="15875">
            <a:solidFill>
              <a:srgbClr val="E88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0000" rIns="220000" rtlCol="0" anchor="ctr"/>
          <a:lstStyle/>
          <a:p>
            <a:pPr algn="ctr"/>
            <a:r>
              <a:rPr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STATUS: OUT FOR CONSULTATION</a:t>
            </a:r>
          </a:p>
          <a:p>
            <a:pPr algn="ctr">
              <a:spcBef>
                <a:spcPts val="400"/>
              </a:spcBef>
            </a:pP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1.0 (29 July 2026) is currently being tested through a stakeholder consultation process</a:t>
            </a:r>
          </a:p>
        </p:txBody>
      </p:sp>
    </p:spTree>
    <p:extLst>
      <p:ext uri="{BB962C8B-B14F-4D97-AF65-F5344CB8AC3E}">
        <p14:creationId xmlns:p14="http://schemas.microsoft.com/office/powerpoint/2010/main" val="1530233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1196</Words>
  <Application>Microsoft Office PowerPoint</Application>
  <PresentationFormat>Custom</PresentationFormat>
  <Paragraphs>146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Inter-Regular</vt:lpstr>
      <vt:lpstr>맑은 고딕</vt:lpstr>
      <vt:lpstr>굴림체</vt:lpstr>
      <vt:lpstr>Arial</vt:lpstr>
      <vt:lpstr>Calibri</vt:lpstr>
      <vt:lpstr>Wingdings</vt:lpstr>
      <vt:lpstr>Cambria</vt:lpstr>
      <vt:lpstr>Aptos</vt:lpstr>
      <vt:lpstr>Custom Design</vt:lpstr>
      <vt:lpstr>1_Custom Design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Law 462/2002: The Sector Planning Model </vt:lpstr>
      <vt:lpstr>Law 318/2023: Distributed Renewable Energy 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S.Mortada</dc:creator>
  <cp:lastModifiedBy>CManjate</cp:lastModifiedBy>
  <cp:revision>40</cp:revision>
  <dcterms:created xsi:type="dcterms:W3CDTF">2026-05-14T13:05:40Z</dcterms:created>
  <dcterms:modified xsi:type="dcterms:W3CDTF">2026-09-16T13:38:21Z</dcterms:modified>
</cp:coreProperties>
</file>